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0"/>
  </p:notesMasterIdLst>
  <p:sldIdLst>
    <p:sldId id="256" r:id="rId2"/>
    <p:sldId id="296" r:id="rId3"/>
    <p:sldId id="294" r:id="rId4"/>
    <p:sldId id="339" r:id="rId5"/>
    <p:sldId id="341" r:id="rId6"/>
    <p:sldId id="342" r:id="rId7"/>
    <p:sldId id="343" r:id="rId8"/>
    <p:sldId id="347" r:id="rId9"/>
    <p:sldId id="337" r:id="rId10"/>
    <p:sldId id="348" r:id="rId11"/>
    <p:sldId id="332" r:id="rId12"/>
    <p:sldId id="295" r:id="rId13"/>
    <p:sldId id="288" r:id="rId14"/>
    <p:sldId id="273" r:id="rId15"/>
    <p:sldId id="322" r:id="rId16"/>
    <p:sldId id="346" r:id="rId17"/>
    <p:sldId id="261" r:id="rId18"/>
    <p:sldId id="344" r:id="rId19"/>
    <p:sldId id="330" r:id="rId20"/>
    <p:sldId id="303" r:id="rId21"/>
    <p:sldId id="307" r:id="rId22"/>
    <p:sldId id="316" r:id="rId23"/>
    <p:sldId id="315" r:id="rId24"/>
    <p:sldId id="310" r:id="rId25"/>
    <p:sldId id="309" r:id="rId26"/>
    <p:sldId id="311" r:id="rId27"/>
    <p:sldId id="312" r:id="rId28"/>
    <p:sldId id="313" r:id="rId29"/>
    <p:sldId id="349" r:id="rId30"/>
    <p:sldId id="345" r:id="rId31"/>
    <p:sldId id="350" r:id="rId32"/>
    <p:sldId id="324" r:id="rId33"/>
    <p:sldId id="321" r:id="rId34"/>
    <p:sldId id="289" r:id="rId35"/>
    <p:sldId id="302" r:id="rId36"/>
    <p:sldId id="297" r:id="rId37"/>
    <p:sldId id="293" r:id="rId38"/>
    <p:sldId id="314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alibri Light" panose="020F0302020204030204" pitchFamily="34" charset="0"/>
      <p:regular r:id="rId45"/>
      <p:italic r:id="rId46"/>
    </p:embeddedFont>
    <p:embeddedFont>
      <p:font typeface="Cambria Math" panose="02040503050406030204" pitchFamily="18" charset="0"/>
      <p:regular r:id="rId47"/>
    </p:embeddedFont>
    <p:embeddedFont>
      <p:font typeface="Fira Code" panose="020B0809050000020004" pitchFamily="49" charset="0"/>
      <p:regular r:id="rId48"/>
      <p:bold r:id="rId49"/>
    </p:embeddedFont>
    <p:embeddedFont>
      <p:font typeface="Fira Sans" panose="020B0503050000020004" pitchFamily="34" charset="0"/>
      <p:regular r:id="rId50"/>
      <p:bold r:id="rId51"/>
      <p:italic r:id="rId52"/>
      <p:boldItalic r:id="rId53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2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1:40:29.49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24575,'1527'0'0,"-1494"1"11,-1 2 0,43 10 0,-15-2-1409,-27-7-5428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8.60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999 0 24575,'0'15'0,"0"19"0,0 27 0,-14 31 0,-13 31 0,-17 31 0,-7-4-1896,-11 10 1896,-16 22 0,-18 17 0,1-18 0,1-25 0,3-31 0,1-23 0,9-21 371,11-32-371,9-46 0,16-24-6666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9.18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1786 1 24575,'-30'22'0,"-38"7"0,-53-1 0,-43 2 0,-15-4-2565,-7 8 2565,-16 6 0,-3-4 0,25-8 0,22-9 0,31-7 0,28-7 818,32-3-7262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9.84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2452 544 24575,'-491'0'0,"416"-1"-133,-128-16-1,-199-75-1277,6-31 1488,237 72-77,-253-88 0,181 50-915,148 58-4760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1:40:29.4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209 1 24575,'1'6'0,"0"-1"0,0 1 0,0 0 0,1-1 0,-1 1 0,1-1 0,1 0 0,-1 0 0,1 0 0,5 8 0,38 47 0,-33-44 0,52 57 0,100 88 0,-130-129 0,-32-30 0,-1 1 0,1-1 0,-1 0 0,0 1 0,0-1 0,0 1 0,0 0 0,0 0 0,0-1 0,-1 1 0,1 0 0,-1 1 0,0-1 0,0 0 0,0 0 0,0 0 0,-1 1 0,1-1 0,-1 0 0,0 5 0,-1-4 0,0 0 0,-1 0 0,1 0 0,-1 0 0,0-1 0,1 1 0,-2-1 0,1 1 0,0-1 0,-1 0 0,0 0 0,1 0 0,-1 0 0,0 0 0,-1-1 0,-3 3 0,-42 28 0,-102 50 0,10-7 0,-25 42-1365,126-85-5461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4.47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24575,'0'22'0,"0"30"0,0 35 0,0 33 0,8 25 0,9 10-1233,2 1 1233,13 3 0,1-2 0,1-7 0,-3-21 302,-2-25-302,-4-31-7260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5.0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46 1 24575,'0'7'0,"-7"32"0,-3 18 0,0 34 0,3 33 0,2 24 0,1 2-1651,2 4 1651,2-1 0,0 10 0,0-7 0,0-24 0,1-34-6540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5.65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389 1 24575,'0'7'0,"-15"40"0,-5 34 0,-21 113 0,-11 47 0,4-11 0,9-37-1685,4-36 1685,1-38 0,-1-32 408,-2-23-408,5-22-6914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6.25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1 523 24575,'0'-8'0,"22"-16"0,45-13 0,54-13 0,52-7 0,33-1-2729,40-4 2729,38 7-3022,22 6 3022,-26 4 0,5 2 0,-45 9-2440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6.75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 1 24575,'-8'7'0,"13"18"0,13 4 0,25 12 0,28 7 0,31-6 0,20 14 0,27 3-1039,17 7 1039,-4 0 0,-9-5 0,-29-12-7152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7.35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24575,'0'22'0,"0"15"0,0 8 0,0 12 0,15 10 0,19 24 0,12 18 0,5 13 0,16 23 0,12 16-1370,-1 10 1370,-6-17 0,0-19 0,2-18-543,-11-29-5735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9T12:40:37.97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18 0 24575,'0'15'0,"0"12"0,0 9 0,0 28 0,0 17 0,0 11 0,0 26 0,0 15 0,0 7 0,0-6 0,0-10 0,0-19 0,-8-21 0,-2-23-8191</inkml:trace>
</inkml:ink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7BF3A6-990A-4D45-B02C-38B81DEC340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C8714-86E7-4298-BE9C-2C7AF8D462B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AE7F22-116B-4C15-90D6-A44ED46F759B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6B2D896-085E-4FA3-92B3-0293184A57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95B708B-D9BD-46F2-8697-4F19BF7DEB4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8E70E-5FF0-4825-9B97-A78D018E8917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83166-B514-465D-80BA-D1BBFB33BD3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CAF1223-F79B-4100-8D09-D6E7E61E72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29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2061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Imagine you’re a researcher. Maybe a social scientist with a great idea about how our physical environment influences our spending patterns.</a:t>
            </a:r>
          </a:p>
          <a:p>
            <a:endParaRPr lang="en-US" dirty="0"/>
          </a:p>
          <a:p>
            <a:r>
              <a:rPr lang="en-US" dirty="0"/>
              <a:t>Scientist by </a:t>
            </a:r>
            <a:r>
              <a:rPr lang="en-US" dirty="0" err="1"/>
              <a:t>Justicon</a:t>
            </a:r>
            <a:r>
              <a:rPr lang="en-US" dirty="0"/>
              <a:t>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="https://thenounproject.com/browse/icons/term/scientist/" target="_blank" title="Scientist Icons"&gt;Noun Project&lt;/a&gt;</a:t>
            </a:r>
          </a:p>
          <a:p>
            <a:r>
              <a:rPr lang="en-US" dirty="0"/>
              <a:t>Idea by Icon Master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="https://thenounproject.com/browse/icons/term/idea/" target="_blank" title="Idea Icons"&gt;Noun Project&lt;/a&gt;</a:t>
            </a:r>
          </a:p>
          <a:p>
            <a:r>
              <a:rPr lang="en-US" dirty="0"/>
              <a:t>house tree by LUTFI GANI AL ACHMAD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="https://thenounproject.com/browse/icons/term/house-tree/" target="_blank" title="house tree Icons"&gt;Noun Project&lt;/a&gt;</a:t>
            </a:r>
          </a:p>
          <a:p>
            <a:r>
              <a:rPr lang="en-US" dirty="0"/>
              <a:t>Euro by Larea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="https://thenounproject.com/browse/icons/term/euro/" target="_blank" title="Euro Icons"&gt;Noun Project&lt;/a&gt;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3747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you ask a large group of people a few questions and you record it in a data file.</a:t>
            </a:r>
          </a:p>
          <a:p>
            <a:endParaRPr lang="en-US" dirty="0"/>
          </a:p>
          <a:p>
            <a:r>
              <a:rPr lang="en-US" dirty="0"/>
              <a:t>Scientist by </a:t>
            </a:r>
            <a:r>
              <a:rPr lang="en-US" dirty="0" err="1"/>
              <a:t>Justicon</a:t>
            </a:r>
            <a:r>
              <a:rPr lang="en-US" dirty="0"/>
              <a:t>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="https://thenounproject.com/browse/icons/term/scientist/" target="_blank" title="Scientist Icons"&gt;Noun Project&lt;/a&gt;</a:t>
            </a:r>
          </a:p>
          <a:p>
            <a:r>
              <a:rPr lang="en-US" dirty="0"/>
              <a:t>Idea by Icon Master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="https://thenounproject.com/browse/icons/term/idea/" target="_blank" title="Idea Icons"&gt;Noun Project&lt;/a&gt;</a:t>
            </a:r>
          </a:p>
          <a:p>
            <a:r>
              <a:rPr lang="en-US" dirty="0"/>
              <a:t>house tree by LUTFI GANI AL ACHMAD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="https://thenounproject.com/browse/icons/term/house-tree/" target="_blank" title="house tree Icons"&gt;Noun Project&lt;/a&gt;</a:t>
            </a:r>
          </a:p>
          <a:p>
            <a:r>
              <a:rPr lang="en-US" dirty="0"/>
              <a:t>Euro by Larea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="https://thenounproject.com/browse/icons/term/euro/" target="_blank" title="Euro Icons"&gt;Noun Project&lt;/a&gt;</a:t>
            </a:r>
          </a:p>
          <a:p>
            <a:r>
              <a:rPr lang="en-US" dirty="0"/>
              <a:t>people by Alice Design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="https://thenounproject.com/browse/icons/term/people/" target="_blank" title="people Icons"&gt;Noun Project&lt;/a&gt;</a:t>
            </a:r>
          </a:p>
          <a:p>
            <a:r>
              <a:rPr lang="en-US" dirty="0"/>
              <a:t>Table by Alex </a:t>
            </a:r>
            <a:r>
              <a:rPr lang="en-US" dirty="0" err="1"/>
              <a:t>Burte</a:t>
            </a:r>
            <a:r>
              <a:rPr lang="en-US" dirty="0"/>
              <a:t>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="https://thenounproject.com/browse/icons/term/table/" target="_blank" title="Table Icons"&gt;Noun Project&lt;/a&gt;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40156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you take your data file and write this awesome complicated script that processes it and produces an answer to your question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Hacking by Alfredo @ IconsAlfredo.us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="https://thenounproject.com/browse/icons/term/hacking/" target="_blank" title="Hacking Icons"&gt;Noun Project&lt;/a&gt;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78457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Paper by Egi Maulana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="https://thenounproject.com/browse/icons/term/paper/" target="_blank" title="Paper Icons"&gt;Noun Project&lt;/a&gt;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03583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Scientist by </a:t>
            </a:r>
            <a:r>
              <a:rPr lang="en-US" dirty="0" err="1"/>
              <a:t>Justicon</a:t>
            </a:r>
            <a:r>
              <a:rPr lang="en-US" dirty="0"/>
              <a:t>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="https://thenounproject.com/browse/icons/term/scientist/" target="_blank" title="Scientist Icons"&gt;Noun Project&lt;/a&gt;</a:t>
            </a:r>
          </a:p>
          <a:p>
            <a:r>
              <a:rPr lang="en-US" dirty="0"/>
              <a:t>Question by </a:t>
            </a:r>
            <a:r>
              <a:rPr lang="en-US" dirty="0" err="1"/>
              <a:t>Anggara</a:t>
            </a:r>
            <a:r>
              <a:rPr lang="en-US" dirty="0"/>
              <a:t> Putra from &lt;a </a:t>
            </a:r>
            <a:r>
              <a:rPr lang="en-US" dirty="0" err="1"/>
              <a:t>href</a:t>
            </a:r>
            <a:r>
              <a:rPr lang="en-US" dirty="0"/>
              <a:t>="https://thenounproject.com/browse/icons/term/question/" target="_blank" title="Question Icons"&gt;Noun Project&lt;/a&gt;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1662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1317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30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6201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F39C-D03F-4278-992A-3BA5FC7C6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F5BA7-5518-4518-AAA8-8B092C077A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22BB-0BB0-4607-8BFF-00390256A2B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A826FC-239B-4F19-A19A-CE9DE190ABF4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DE27-CF0C-4E69-909E-638609682E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C3A5E-C3C0-4AAC-A1A3-3268A7BA60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4F2448-D83A-4444-984F-B5FED7071BB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541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105DF-A460-421C-87CC-F323E04C35A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20A55-09A5-459D-9FD1-32D8DC523AC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F9F6-CF35-4804-BABC-C4585C1BBA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AAF8D-ABAA-4DDA-BC12-D8FC25FEB49C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739E7-7DB0-45DF-8294-29C039E7F2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692BE-7A78-4D60-A72A-C98D36EB420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C7698B-836F-4681-9112-6C8E470AB8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02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65E6FF-5723-45EF-AE0E-28196394BA8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B5FA5-48D4-4544-A439-CC2419379CF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E27-2735-49B3-8E32-7D9D3C578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99B081-0B47-4038-B65D-8511F1407307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75275-8FEF-4C65-8404-29DCFCFF23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73797-2978-4F65-BDDB-074F1F3252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619B59-8BF8-45E3-95C5-05C8CAC6E2E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05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353DA-ACE2-4247-88D8-165DD48C57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BE3ED-D297-4E98-96C6-E3F77D685B3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EE509-6BBE-4A98-8BD6-09ABADAEC3D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44F5E4-D1A2-43C4-A92D-EE73BB45C8EC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B814-AC8B-4E1E-B032-E3D7EA3B652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77DC-AC4A-4139-B0D0-62AD20A295F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82C688-97A0-454D-99FD-F48C5C4493E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955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975D-525B-4BFE-ABB7-75DE58FDAC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DBFF2-AD75-45FD-9B5B-3961B98969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DD5ED-7B7C-4C09-8F77-C63BD1C4EE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CEA6C0-21D7-49BA-B251-DDBF6145FF60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2FE71-B257-4BF1-A701-37D53C20BB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BEF9E-94CE-4B23-A481-6D1301E766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CD523CD-709D-4FD9-AB39-BEE72560AF8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2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7C0E-01F4-4FBD-96A7-4B2D3D8D6E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44FDF-D78A-43B4-BA01-CF0E4AF86F0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6DC2C-E147-4AAE-BA93-5C2C5429A19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D006D-B9F4-4705-82C8-765C263C54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8ACA2D-7A17-4715-B1F3-29F9F1EA3C42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679C8-E624-4786-95C8-50C9495EF8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2F4DA-E6B0-434E-9B60-AF99A20A0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155C70-7B9C-4EFF-9C68-F249AA018C8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1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AB637-2A60-4891-8D21-CF348CA1A2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7E219-83EC-4C27-B2EA-5C71D51086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0BF55-CD8B-4619-A2F3-D1FF8A3FAD8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994AA-C4C2-45BC-A023-016D13B7261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27F48-A83C-4C8B-8517-067C57514C5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44EE-0E4B-4539-909C-6280F04D2D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F41F64-D155-4B59-934E-5D0A7FD983C7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4817B-F847-4110-AECC-EC21FA262D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2ED8B-4F35-4CD3-A35C-4AE3004C41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390FD8-FF91-4F83-8D9A-13A29E9F025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0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7D6E-BD75-4BF8-8974-68C1F49F85A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DA5CB-FFA7-40BF-B060-4F60F6F9C9C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8C65EE-B7C0-4F8A-9480-922A6ADAAFD9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4819E-570B-49BE-A0AE-C7BA6CB2711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A6F94-C6CC-4D26-877F-41529B1268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1254F0-7041-42C1-B62D-A8301AAF43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40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AFADDF-AAB9-431A-A1F8-39A29E413D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758ADD-E61B-4190-A84D-95A994EFC22F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D38C8-8CA0-4A9D-B6A0-6565579D5D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DFF86-CF8F-4069-880C-BCC833BDCE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2C97F-A182-4C83-B96B-07087CDFB90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49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32F0-527C-4DDA-A9B8-3E63E6A7F1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FACE-732B-4FA3-8059-548EB8A0851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82A2E-B670-41A7-8F33-67351787A63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26F45-7BF1-4153-B8D9-E66D51EC89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D03401-1319-4D8C-8B6B-248D7C9023BF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DDC87-74DA-4487-B1AF-17719DBCF9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30D2D-4DB2-4132-9CAC-7A980D6C57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4E337D-879C-473B-B40D-921998B28A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077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B885-2245-42EA-9736-C713E52E73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06049-C980-4CFD-B413-5320686D426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DDD3C-196E-48E6-8BB2-26D1BE2164F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936C6-0580-49A7-9257-C448D281817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6484A3-EC43-4AB2-A69A-5A1640234545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D2A36-B5EC-4D8D-93EE-37BA24604C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E0BF0-67A9-4B39-86B5-72CD2F53D0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BD3D13-CAE0-4668-9DDA-D3B6A70A63F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30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C14F2-1C10-486C-A786-AA355E133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9E6F5-413F-44C7-A95A-22E85E8EFA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8823-67A7-4888-B5DA-754C174747B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D4C683F-E0FA-4D4A-8F4B-902473BAD299}" type="datetime1">
              <a:rPr lang="en-GB"/>
              <a:pPr lvl="0"/>
              <a:t>01/09/2022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557ED-BA15-49D0-8031-2A806BDAA9D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D3DEF-CD9C-4F41-895B-0618438471B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888597A6-B068-48EF-859A-1F3B4B36F197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tidyr.tidyverse.org/articles/tidy-data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customXml" Target="../ink/ink2.xm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11" Type="http://schemas.openxmlformats.org/officeDocument/2006/relationships/customXml" Target="../ink/ink1.xml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thenounproject.com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customXml" Target="../ink/ink6.xml"/><Relationship Id="rId18" Type="http://schemas.openxmlformats.org/officeDocument/2006/relationships/image" Target="../media/image24.png"/><Relationship Id="rId26" Type="http://schemas.openxmlformats.org/officeDocument/2006/relationships/image" Target="../media/image28.png"/><Relationship Id="rId3" Type="http://schemas.openxmlformats.org/officeDocument/2006/relationships/image" Target="../media/image15.png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21.png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3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11" Type="http://schemas.openxmlformats.org/officeDocument/2006/relationships/customXml" Target="../ink/ink5.xml"/><Relationship Id="rId24" Type="http://schemas.openxmlformats.org/officeDocument/2006/relationships/image" Target="../media/image27.png"/><Relationship Id="rId5" Type="http://schemas.openxmlformats.org/officeDocument/2006/relationships/image" Target="../media/image17.png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20.png"/><Relationship Id="rId19" Type="http://schemas.openxmlformats.org/officeDocument/2006/relationships/customXml" Target="../ink/ink9.xml"/><Relationship Id="rId4" Type="http://schemas.openxmlformats.org/officeDocument/2006/relationships/image" Target="../media/image16.svg"/><Relationship Id="rId9" Type="http://schemas.openxmlformats.org/officeDocument/2006/relationships/customXml" Target="../ink/ink4.xml"/><Relationship Id="rId14" Type="http://schemas.openxmlformats.org/officeDocument/2006/relationships/image" Target="../media/image22.png"/><Relationship Id="rId22" Type="http://schemas.openxmlformats.org/officeDocument/2006/relationships/image" Target="../media/image26.png"/><Relationship Id="rId27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30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svg"/><Relationship Id="rId11" Type="http://schemas.openxmlformats.org/officeDocument/2006/relationships/image" Target="../media/image29.png"/><Relationship Id="rId5" Type="http://schemas.openxmlformats.org/officeDocument/2006/relationships/image" Target="../media/image32.png"/><Relationship Id="rId10" Type="http://schemas.openxmlformats.org/officeDocument/2006/relationships/image" Target="../media/image16.svg"/><Relationship Id="rId4" Type="http://schemas.openxmlformats.org/officeDocument/2006/relationships/image" Target="../media/image31.sv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8">
            <a:extLst>
              <a:ext uri="{FF2B5EF4-FFF2-40B4-BE49-F238E27FC236}">
                <a16:creationId xmlns:a16="http://schemas.microsoft.com/office/drawing/2014/main" id="{7C892359-A7A2-4264-BDFA-3986CF9D9164}"/>
              </a:ext>
            </a:extLst>
          </p:cNvPr>
          <p:cNvSpPr txBox="1"/>
          <p:nvPr/>
        </p:nvSpPr>
        <p:spPr>
          <a:xfrm>
            <a:off x="1258433" y="1680100"/>
            <a:ext cx="9675138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54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How to create </a:t>
            </a:r>
            <a:r>
              <a:rPr lang="en-GB" sz="5400" b="1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s</a:t>
            </a:r>
            <a:r>
              <a:rPr lang="en-GB" sz="54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ynthetic data</a:t>
            </a:r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30677098-9580-4C45-AD27-B45B3579F948}"/>
              </a:ext>
            </a:extLst>
          </p:cNvPr>
          <p:cNvSpPr txBox="1"/>
          <p:nvPr/>
        </p:nvSpPr>
        <p:spPr>
          <a:xfrm>
            <a:off x="1258425" y="3339796"/>
            <a:ext cx="7361779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i="1" dirty="0">
                <a:solidFill>
                  <a:srgbClr val="7F7F7F"/>
                </a:solidFill>
                <a:latin typeface="Fira Sans" pitchFamily="34"/>
              </a:rPr>
              <a:t>Raoul Schram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Thom Volker</a:t>
            </a:r>
            <a:endParaRPr lang="en-GB" sz="2800" i="1" u="none" strike="noStrike" kern="1200" cap="none" spc="0" baseline="0" dirty="0">
              <a:solidFill>
                <a:srgbClr val="7F7F7F"/>
              </a:solidFill>
              <a:uFillTx/>
              <a:latin typeface="Fira Sans" pitchFamily="34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98F308-B6C2-4E70-88DB-D84D92E6E52E}"/>
              </a:ext>
            </a:extLst>
          </p:cNvPr>
          <p:cNvSpPr txBox="1"/>
          <p:nvPr/>
        </p:nvSpPr>
        <p:spPr>
          <a:xfrm>
            <a:off x="1258429" y="2539666"/>
            <a:ext cx="9675138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A tool for open science</a:t>
            </a:r>
            <a:endParaRPr lang="en-GB" sz="44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1ED0AE-1C9E-AFED-7464-6DFC6EE011DE}"/>
              </a:ext>
            </a:extLst>
          </p:cNvPr>
          <p:cNvSpPr txBox="1"/>
          <p:nvPr/>
        </p:nvSpPr>
        <p:spPr>
          <a:xfrm>
            <a:off x="1258425" y="5524921"/>
            <a:ext cx="718624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Utrecht University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i="1" dirty="0">
                <a:solidFill>
                  <a:srgbClr val="7F7F7F"/>
                </a:solidFill>
                <a:latin typeface="Fira Sans" pitchFamily="34"/>
              </a:rPr>
              <a:t>ODISSEI Social Data Science team</a:t>
            </a:r>
            <a:endParaRPr lang="en-GB" sz="2400" b="0" i="1" u="none" strike="noStrike" kern="1200" cap="none" spc="0" baseline="0" dirty="0">
              <a:solidFill>
                <a:srgbClr val="7F7F7F"/>
              </a:solidFill>
              <a:uFillTx/>
              <a:latin typeface="Fira Sans" pitchFamily="3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What will we do this morning?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4EC-98F2-4F75-9CA1-87EFEAA5A83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 primer on synthetic data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Creating privacy-friendly synthetic data based on metadata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Pair programming in python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Creating &amp; assessing high-utility synthetic data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Pair programming in R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Closing</a:t>
            </a:r>
          </a:p>
        </p:txBody>
      </p:sp>
    </p:spTree>
    <p:extLst>
      <p:ext uri="{BB962C8B-B14F-4D97-AF65-F5344CB8AC3E}">
        <p14:creationId xmlns:p14="http://schemas.microsoft.com/office/powerpoint/2010/main" val="294031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C368-9AB7-4AD3-8CBC-525A7ACDC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 primer on synthetic data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314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2D962-A0EC-4479-A034-CA09FDA2585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Preface: tidy data</a:t>
            </a:r>
            <a:endParaRPr lang="en-GB" sz="1800" ker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7EF0A1-B29F-45E8-B784-68ADF2071EB4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</p:spPr>
            <p:txBody>
              <a:bodyPr/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In this session, assume </a:t>
                </a:r>
                <a:r>
                  <a:rPr lang="en-GB" b="1" dirty="0">
                    <a:solidFill>
                      <a:srgbClr val="006388"/>
                    </a:solidFill>
                    <a:latin typeface="Fira Sans" pitchFamily="34"/>
                  </a:rPr>
                  <a:t>tidy data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Rectangular data </a:t>
                </a:r>
                <a14:m>
                  <m:oMath xmlns:m="http://schemas.openxmlformats.org/officeDocument/2006/math">
                    <m:r>
                      <a:rPr lang="en-NL" b="1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GB" b="1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US" dirty="0">
                    <a:solidFill>
                      <a:srgbClr val="404040"/>
                    </a:solidFill>
                    <a:latin typeface="Fira Sans" pitchFamily="34"/>
                  </a:rPr>
                  <a:t>Every column is a variable.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US" dirty="0">
                    <a:solidFill>
                      <a:srgbClr val="404040"/>
                    </a:solidFill>
                    <a:latin typeface="Fira Sans" pitchFamily="34"/>
                  </a:rPr>
                  <a:t>Every row is an observation.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US" dirty="0">
                    <a:solidFill>
                      <a:srgbClr val="404040"/>
                    </a:solidFill>
                    <a:latin typeface="Fira Sans" pitchFamily="34"/>
                  </a:rPr>
                  <a:t>Every cell is a single value.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  <a:hlinkClick r:id="rId2"/>
                  </a:rPr>
                  <a:t>https://tidyr.tidyverse.org/articles/tidy-data.html</a:t>
                </a: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7EF0A1-B29F-45E8-B784-68ADF2071EB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  <a:blipFill>
                <a:blip r:embed="rId3"/>
                <a:stretch>
                  <a:fillRect l="-1217" t="-130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1466041-8AC0-41BD-BF5C-0BE870CAB19A}"/>
              </a:ext>
            </a:extLst>
          </p:cNvPr>
          <p:cNvGraphicFramePr>
            <a:graphicFrameLocks noGrp="1"/>
          </p:cNvGraphicFramePr>
          <p:nvPr/>
        </p:nvGraphicFramePr>
        <p:xfrm>
          <a:off x="7624120" y="1902939"/>
          <a:ext cx="3993960" cy="2961668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798792">
                  <a:extLst>
                    <a:ext uri="{9D8B030D-6E8A-4147-A177-3AD203B41FA5}">
                      <a16:colId xmlns:a16="http://schemas.microsoft.com/office/drawing/2014/main" val="2199869957"/>
                    </a:ext>
                  </a:extLst>
                </a:gridCol>
                <a:gridCol w="798792">
                  <a:extLst>
                    <a:ext uri="{9D8B030D-6E8A-4147-A177-3AD203B41FA5}">
                      <a16:colId xmlns:a16="http://schemas.microsoft.com/office/drawing/2014/main" val="857425999"/>
                    </a:ext>
                  </a:extLst>
                </a:gridCol>
                <a:gridCol w="798792">
                  <a:extLst>
                    <a:ext uri="{9D8B030D-6E8A-4147-A177-3AD203B41FA5}">
                      <a16:colId xmlns:a16="http://schemas.microsoft.com/office/drawing/2014/main" val="2252745301"/>
                    </a:ext>
                  </a:extLst>
                </a:gridCol>
                <a:gridCol w="798792">
                  <a:extLst>
                    <a:ext uri="{9D8B030D-6E8A-4147-A177-3AD203B41FA5}">
                      <a16:colId xmlns:a16="http://schemas.microsoft.com/office/drawing/2014/main" val="2463746283"/>
                    </a:ext>
                  </a:extLst>
                </a:gridCol>
                <a:gridCol w="798792">
                  <a:extLst>
                    <a:ext uri="{9D8B030D-6E8A-4147-A177-3AD203B41FA5}">
                      <a16:colId xmlns:a16="http://schemas.microsoft.com/office/drawing/2014/main" val="1931407728"/>
                    </a:ext>
                  </a:extLst>
                </a:gridCol>
              </a:tblGrid>
              <a:tr h="349099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006388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006388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006388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006388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0063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384585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105198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44419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835634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452086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54991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6274731"/>
                  </a:ext>
                </a:extLst>
              </a:tr>
              <a:tr h="370844"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endParaRPr lang="en-NL"/>
                    </a:p>
                  </a:txBody>
                  <a:tcP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31123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608B4-831D-41D8-98C9-5C06C7F415A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Synthetic data (EJ’s definition)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A1CC6-FD9B-4957-9C34-887264D7E06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GB" sz="2400" b="1" dirty="0">
                <a:solidFill>
                  <a:srgbClr val="FFFFFF"/>
                </a:solidFill>
                <a:latin typeface="Fira Sans" pitchFamily="34"/>
              </a:rPr>
              <a:t>Synthetic data is generated from a model</a:t>
            </a:r>
            <a:endParaRPr lang="en-GB" sz="2400" i="1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dirty="0">
                <a:solidFill>
                  <a:srgbClr val="FFFFFF"/>
                </a:solidFill>
                <a:latin typeface="Fira Sans" pitchFamily="34"/>
              </a:rPr>
              <a:t>As opposed to real, natural, collected data</a:t>
            </a:r>
          </a:p>
          <a:p>
            <a:pPr marL="0" lvl="0" indent="0">
              <a:lnSpc>
                <a:spcPct val="80000"/>
              </a:lnSpc>
              <a:buNone/>
            </a:pPr>
            <a:endParaRPr lang="en-GB" sz="2400" b="1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i="1" dirty="0">
                <a:solidFill>
                  <a:srgbClr val="FFFFFF"/>
                </a:solidFill>
                <a:latin typeface="Fira Sans" pitchFamily="34"/>
              </a:rPr>
              <a:t>fake data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i="1" dirty="0">
                <a:solidFill>
                  <a:srgbClr val="FFFFFF"/>
                </a:solidFill>
                <a:latin typeface="Fira Sans" pitchFamily="34"/>
              </a:rPr>
              <a:t>generated data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i="1" dirty="0">
                <a:solidFill>
                  <a:srgbClr val="FFFFFF"/>
                </a:solidFill>
                <a:latin typeface="Fira Sans" pitchFamily="34"/>
              </a:rPr>
              <a:t>simulated data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i="1" dirty="0">
                <a:solidFill>
                  <a:srgbClr val="FFFFFF"/>
                </a:solidFill>
                <a:latin typeface="Fira Sans" pitchFamily="34"/>
              </a:rPr>
              <a:t>digital twin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sz="2400" i="1" dirty="0">
                <a:solidFill>
                  <a:srgbClr val="FFFFFF"/>
                </a:solidFill>
                <a:latin typeface="Fira Sans" pitchFamily="34"/>
              </a:rPr>
              <a:t>public use file</a:t>
            </a:r>
          </a:p>
          <a:p>
            <a:pPr marL="0" lvl="0" indent="0">
              <a:lnSpc>
                <a:spcPct val="80000"/>
              </a:lnSpc>
              <a:buNone/>
            </a:pPr>
            <a:endParaRPr lang="en-GB" sz="2400" dirty="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C0948-F5BE-45FA-8C14-5D049C65D4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4000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To create synthetic data, you need a </a:t>
            </a: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generative model</a:t>
            </a:r>
            <a:endParaRPr lang="en-GB" sz="4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769E6-6D90-482A-A149-D5F21DAB21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Generative model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DA5C67-1B79-464A-8E5F-B382FB1C6776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3200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1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3200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3200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sz="3200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320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A model for data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Has parameters (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)</a:t>
                </a:r>
              </a:p>
              <a:p>
                <a:pPr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You can fit / estimate / learn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 based on real data</a:t>
                </a:r>
              </a:p>
              <a:p>
                <a:pPr>
                  <a:lnSpc>
                    <a:spcPct val="100000"/>
                  </a:lnSpc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Examples: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A normal distribution with parameters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1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A histogram with bins and proportions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A generative adversarial network with a million parameters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DA5C67-1B79-464A-8E5F-B382FB1C6776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608B4-831D-41D8-98C9-5C06C7F415A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Generative model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A1CC6-FD9B-4957-9C34-887264D7E06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GB" b="1" dirty="0">
                <a:solidFill>
                  <a:srgbClr val="FFFFFF"/>
                </a:solidFill>
                <a:latin typeface="Fira Sans" pitchFamily="34"/>
              </a:rPr>
              <a:t>In R code:</a:t>
            </a:r>
            <a:endParaRPr lang="en-GB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GB" dirty="0">
                <a:solidFill>
                  <a:srgbClr val="BFBFBF"/>
                </a:solidFill>
                <a:latin typeface="Fira Code" pitchFamily="49"/>
                <a:ea typeface="Fira Code" pitchFamily="49"/>
              </a:rPr>
              <a:t># parameters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mu &lt;- 1.0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sigma &lt;- 1.5</a:t>
            </a:r>
          </a:p>
          <a:p>
            <a:pPr marL="0" lvl="0" indent="0">
              <a:lnSpc>
                <a:spcPct val="80000"/>
              </a:lnSpc>
              <a:buNone/>
            </a:pPr>
            <a:endParaRPr lang="en-GB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GB" dirty="0">
                <a:solidFill>
                  <a:srgbClr val="BFBFBF"/>
                </a:solidFill>
                <a:latin typeface="Fira Code" pitchFamily="49"/>
                <a:ea typeface="Fira Code" pitchFamily="49"/>
              </a:rPr>
              <a:t># generate data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GB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x_sim</a:t>
            </a:r>
            <a:r>
              <a:rPr lang="en-GB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&lt;- </a:t>
            </a:r>
            <a:r>
              <a:rPr lang="en-GB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rnorm</a:t>
            </a:r>
            <a:r>
              <a:rPr lang="en-GB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(100, mean = mu, </a:t>
            </a:r>
            <a:r>
              <a:rPr lang="en-GB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sd</a:t>
            </a:r>
            <a:r>
              <a:rPr lang="en-GB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sigma)</a:t>
            </a:r>
          </a:p>
          <a:p>
            <a:pPr marL="0" lvl="0" indent="0">
              <a:lnSpc>
                <a:spcPct val="80000"/>
              </a:lnSpc>
              <a:buNone/>
            </a:pPr>
            <a:endParaRPr lang="en-GB" dirty="0">
              <a:solidFill>
                <a:srgbClr val="FFFFFF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895851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1">
            <a:extLst>
              <a:ext uri="{FF2B5EF4-FFF2-40B4-BE49-F238E27FC236}">
                <a16:creationId xmlns:a16="http://schemas.microsoft.com/office/drawing/2014/main" id="{DFA528BE-5CD3-4380-8415-81E22874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481" y="843936"/>
            <a:ext cx="7905033" cy="517011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769E6-6D90-482A-A149-D5F21DAB21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Generative model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A5C67-1B79-464A-8E5F-B382FB1C677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Today we will fit two types of generative models: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b="1" dirty="0" err="1">
                <a:solidFill>
                  <a:srgbClr val="006388"/>
                </a:solidFill>
                <a:latin typeface="Fira Sans" pitchFamily="34"/>
              </a:rPr>
              <a:t>Metasynth</a:t>
            </a: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: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 automatically selected univariate parametric distributions for each variable in your data</a:t>
            </a:r>
          </a:p>
          <a:p>
            <a:pPr>
              <a:lnSpc>
                <a:spcPct val="100000"/>
              </a:lnSpc>
            </a:pP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Synthpop: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 Fully conditional nonparametric classification and regression trees to model the whole dataset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There are infinitely many more generative models. This is an active field of research</a:t>
            </a:r>
          </a:p>
        </p:txBody>
      </p:sp>
    </p:spTree>
    <p:extLst>
      <p:ext uri="{BB962C8B-B14F-4D97-AF65-F5344CB8AC3E}">
        <p14:creationId xmlns:p14="http://schemas.microsoft.com/office/powerpoint/2010/main" val="2614898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955F-AD23-4FD6-9D03-BB36DF11A8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2828157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How to make sense of all of these </a:t>
            </a: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models for </a:t>
            </a: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creating synthetic data in the real world?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809145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C368-9AB7-4AD3-8CBC-525A7ACDC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Imagine..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03BA-DA20-4C5A-9F19-97D9306C5D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9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privacy-utility </a:t>
            </a:r>
            <a:r>
              <a:rPr lang="en-GB" sz="49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tradeoff</a:t>
            </a:r>
            <a:endParaRPr lang="en-GB" sz="16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 vs. privacy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</p:spPr>
            <p:txBody>
              <a:bodyPr>
                <a:normAutofit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b="1" dirty="0">
                    <a:solidFill>
                      <a:srgbClr val="404040"/>
                    </a:solidFill>
                    <a:latin typeface="Fira Sans" pitchFamily="34"/>
                  </a:rPr>
                  <a:t>Utility</a:t>
                </a:r>
                <a:endParaRPr lang="en-GB" sz="2000" i="1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How close is my synthetic data to my real data? Can I distinguish synthetic and real samples?</a:t>
                </a:r>
              </a:p>
              <a:p>
                <a:pPr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Thom will tell you more about this</a:t>
                </a:r>
              </a:p>
              <a:p>
                <a:pPr lvl="0">
                  <a:lnSpc>
                    <a:spcPct val="100000"/>
                  </a:lnSpc>
                </a:pPr>
                <a:endParaRPr lang="en-GB" sz="200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b="1" dirty="0">
                    <a:solidFill>
                      <a:srgbClr val="404040"/>
                    </a:solidFill>
                    <a:latin typeface="Fira Sans" pitchFamily="34"/>
                  </a:rPr>
                  <a:t>Privacy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When I have the synthetic data generated </a:t>
                </a:r>
                <a:r>
                  <a:rPr lang="en-GB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</a:rPr>
                  <a:t>by </a:t>
                </a:r>
                <a14:m>
                  <m:oMath xmlns:m="http://schemas.openxmlformats.org/officeDocument/2006/math">
                    <m:r>
                      <a:rPr lang="en-NL" sz="240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NL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4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</a:rPr>
                  <a:t>,</a:t>
                </a: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 how well can I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Reproduce the original data? (model inversion attack)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Determine whether a person was part of the original data? (differential privacy)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Estimate a specific person’s income within certain bounds?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…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sz="2000" dirty="0">
                  <a:solidFill>
                    <a:srgbClr val="404040"/>
                  </a:solidFill>
                  <a:latin typeface="Fira Sans" pitchFamily="34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  <a:blipFill>
                <a:blip r:embed="rId2"/>
                <a:stretch>
                  <a:fillRect l="-638" t="-653" b="-1697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013B-8E54-4CC6-9B8A-59C488EED82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 vs. privacy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4950E-B1ED-4018-8156-ED70B665DD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Every parameter in the data-generating model contains </a:t>
            </a: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information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 about the observations in the real data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The more parameters (information) you use to generate synthetic data, the more utility it will have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When the information in the parameters equals the information in the real data, we have just recreated the real data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At that point, there is no more privacy / disclosure control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295333-0EEC-4316-B991-D2D115842F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451018"/>
            <a:ext cx="10515600" cy="6041852"/>
          </a:xfrm>
        </p:spPr>
        <p:txBody>
          <a:bodyPr anchor="ctr"/>
          <a:lstStyle/>
          <a:p>
            <a:pPr marL="0" lvl="0" indent="0" algn="ctr"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Utility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and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 privacy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are opposites</a:t>
            </a:r>
          </a:p>
          <a:p>
            <a:pPr marL="0" lvl="0" indent="0"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37293B42-2E72-48F5-9038-1E4251BDA2E2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70032843-CDFC-4ACC-B439-2970BE0257F8}"/>
              </a:ext>
            </a:extLst>
          </p:cNvPr>
          <p:cNvSpPr txBox="1"/>
          <p:nvPr/>
        </p:nvSpPr>
        <p:spPr>
          <a:xfrm>
            <a:off x="741404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2210FD1E-836B-4047-811A-12B41DD5B778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75EDDB3E-1BDB-4E73-A942-8EBE8E876BF7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How much does the synthetic data look like the real data?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B30751C1-C320-44A6-9EF9-E8BB2AB890A8}"/>
              </a:ext>
            </a:extLst>
          </p:cNvPr>
          <p:cNvSpPr txBox="1"/>
          <p:nvPr/>
        </p:nvSpPr>
        <p:spPr>
          <a:xfrm>
            <a:off x="741404" y="3074770"/>
            <a:ext cx="294091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Perfect imitation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536E23C7-1C78-4218-B193-37657F65A4DB}"/>
              </a:ext>
            </a:extLst>
          </p:cNvPr>
          <p:cNvSpPr txBox="1"/>
          <p:nvPr/>
        </p:nvSpPr>
        <p:spPr>
          <a:xfrm>
            <a:off x="8377879" y="2597718"/>
            <a:ext cx="3072713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 don’t know what I’m looking at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AB060A45-15D5-459A-9582-E10D8CC74603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D15001E1-0A04-4966-8829-5C7DC1881FC9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281734EA-7648-424D-8ABB-FC1E663F566F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/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lvl="0" algn="ctr"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How flexible does my data-generating model </a:t>
                </a:r>
                <a14:m>
                  <m:oMath xmlns:m="http://schemas.openxmlformats.org/officeDocument/2006/math">
                    <m:r>
                      <a:rPr lang="en-NL" sz="2800" b="1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𝒑</m:t>
                    </m:r>
                    <m:d>
                      <m:dPr>
                        <m:ctrlP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8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 need to be?</a:t>
                </a:r>
                <a:endParaRPr lang="en-NL" sz="2800" b="1" i="0" u="none" strike="noStrike" kern="1200" cap="none" spc="0" baseline="0" dirty="0">
                  <a:solidFill>
                    <a:srgbClr val="404040"/>
                  </a:solidFill>
                  <a:uFillTx/>
                  <a:latin typeface="Fira Sans" pitchFamily="34"/>
                  <a:ea typeface="Fira Sans" pitchFamily="34"/>
                </a:endParaRPr>
              </a:p>
            </p:txBody>
          </p:sp>
        </mc:Choice>
        <mc:Fallback xmlns="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blipFill>
                <a:blip r:embed="rId2"/>
                <a:stretch>
                  <a:fillRect l="-746" t="-4405" r="-2452" b="-11454"/>
                </a:stretch>
              </a:blipFill>
              <a:ln cap="flat">
                <a:noFill/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6">
            <a:extLst>
              <a:ext uri="{FF2B5EF4-FFF2-40B4-BE49-F238E27FC236}">
                <a16:creationId xmlns:a16="http://schemas.microsoft.com/office/drawing/2014/main" id="{DD2580CB-279A-4A57-ABA5-E4E2DAD8B506}"/>
              </a:ext>
            </a:extLst>
          </p:cNvPr>
          <p:cNvSpPr txBox="1"/>
          <p:nvPr/>
        </p:nvSpPr>
        <p:spPr>
          <a:xfrm>
            <a:off x="741404" y="3074770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A89B30EB-203B-49C6-8E34-31C81EB1D416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212AA984-85FD-45C0-9DE3-3EDB03914AE8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B5C0914-6A6F-4269-AB31-77C5A9B058D3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5E4B36B-2BEC-43A3-A941-1F7405FED355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61676DB5-1B56-4110-BDAB-FFEF6D2C119E}"/>
                  </a:ext>
                </a:extLst>
              </p:cNvPr>
              <p:cNvSpPr txBox="1"/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lvl="0" algn="ctr"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2800" b="1" dirty="0">
                    <a:solidFill>
                      <a:srgbClr val="404040"/>
                    </a:solidFill>
                    <a:latin typeface="Fira Sans" pitchFamily="34"/>
                    <a:ea typeface="Fira Sans" pitchFamily="34"/>
                  </a:rPr>
                  <a:t>How flexible does my data-generating model </a:t>
                </a:r>
                <a14:m>
                  <m:oMath xmlns:m="http://schemas.openxmlformats.org/officeDocument/2006/math">
                    <m:r>
                      <a:rPr lang="en-NL" sz="2800" b="1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𝒑</m:t>
                    </m:r>
                    <m:d>
                      <m:dPr>
                        <m:ctrlP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8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GB" sz="2800" b="1" dirty="0">
                    <a:solidFill>
                      <a:srgbClr val="404040"/>
                    </a:solidFill>
                    <a:latin typeface="Fira Sans" pitchFamily="34"/>
                    <a:ea typeface="Fira Sans" pitchFamily="34"/>
                  </a:rPr>
                  <a:t> need to be?</a:t>
                </a:r>
                <a:endParaRPr lang="en-NL" sz="2800" b="1" dirty="0">
                  <a:solidFill>
                    <a:srgbClr val="404040"/>
                  </a:solidFill>
                  <a:latin typeface="Fira Sans" pitchFamily="34"/>
                  <a:ea typeface="Fira Sans" pitchFamily="34"/>
                </a:endParaRPr>
              </a:p>
            </p:txBody>
          </p:sp>
        </mc:Choice>
        <mc:Fallback xmlns="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61676DB5-1B56-4110-BDAB-FFEF6D2C1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blipFill>
                <a:blip r:embed="rId2"/>
                <a:stretch>
                  <a:fillRect l="-746" t="-4405" r="-2452" b="-11454"/>
                </a:stretch>
              </a:blipFill>
              <a:ln cap="flat">
                <a:noFill/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6">
            <a:extLst>
              <a:ext uri="{FF2B5EF4-FFF2-40B4-BE49-F238E27FC236}">
                <a16:creationId xmlns:a16="http://schemas.microsoft.com/office/drawing/2014/main" id="{0AF8B611-B1B0-45DF-B951-D12125D8E9B8}"/>
              </a:ext>
            </a:extLst>
          </p:cNvPr>
          <p:cNvSpPr txBox="1"/>
          <p:nvPr/>
        </p:nvSpPr>
        <p:spPr>
          <a:xfrm>
            <a:off x="741404" y="3074770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flexible</a:t>
            </a:r>
            <a:endParaRPr lang="en-NL" sz="28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90883DA0-0503-4EE9-8126-1825B2BDC426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000B546-8118-4A72-B161-2E43D223F4FE}"/>
              </a:ext>
            </a:extLst>
          </p:cNvPr>
          <p:cNvSpPr txBox="1"/>
          <p:nvPr/>
        </p:nvSpPr>
        <p:spPr>
          <a:xfrm rot="20408665">
            <a:off x="4262484" y="2261689"/>
            <a:ext cx="1991499" cy="33855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i="1" dirty="0">
                <a:solidFill>
                  <a:srgbClr val="404040"/>
                </a:solidFill>
                <a:latin typeface="Fira Sans" pitchFamily="34"/>
                <a:ea typeface="Fira Sans" pitchFamily="34"/>
              </a:rPr>
              <a:t>Copula models</a:t>
            </a:r>
            <a:endParaRPr lang="en-NL" sz="16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17BCEDAC-FA01-4907-AB49-EAA82F3AEA6A}"/>
              </a:ext>
            </a:extLst>
          </p:cNvPr>
          <p:cNvSpPr txBox="1"/>
          <p:nvPr/>
        </p:nvSpPr>
        <p:spPr>
          <a:xfrm rot="20916455">
            <a:off x="10295540" y="2268470"/>
            <a:ext cx="199149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Just put 0 everywhere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BCC0372C-02C8-4798-95D8-D46487BCA59D}"/>
              </a:ext>
            </a:extLst>
          </p:cNvPr>
          <p:cNvSpPr txBox="1"/>
          <p:nvPr/>
        </p:nvSpPr>
        <p:spPr>
          <a:xfrm rot="541479">
            <a:off x="1304483" y="2010966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Huge classification and regression tree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4471BC9C-27F5-4D0F-8C89-77A14D93213A}"/>
              </a:ext>
            </a:extLst>
          </p:cNvPr>
          <p:cNvSpPr txBox="1"/>
          <p:nvPr/>
        </p:nvSpPr>
        <p:spPr>
          <a:xfrm rot="905296">
            <a:off x="8576623" y="2427231"/>
            <a:ext cx="199149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Independent univariate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299E96BD-D81A-4CC5-AFEA-34255CEC09CB}"/>
              </a:ext>
            </a:extLst>
          </p:cNvPr>
          <p:cNvSpPr txBox="1"/>
          <p:nvPr/>
        </p:nvSpPr>
        <p:spPr>
          <a:xfrm rot="21156616">
            <a:off x="2927689" y="2536160"/>
            <a:ext cx="1991499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Generative adversarial network with privacy penalties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8402B094-D566-4253-BE39-532CBB12D554}"/>
              </a:ext>
            </a:extLst>
          </p:cNvPr>
          <p:cNvSpPr txBox="1"/>
          <p:nvPr/>
        </p:nvSpPr>
        <p:spPr>
          <a:xfrm rot="1196267">
            <a:off x="5408006" y="4320368"/>
            <a:ext cx="1991499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Fully conditional specification (mice, synthpop)</a:t>
            </a:r>
            <a:endParaRPr lang="en-NL" sz="16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81E1D855-186E-4204-9CC3-8B980FFAEB5E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C5280E6-5550-4BC6-A2C6-F7B71E53ECE0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F6EB0D1-5988-4740-8853-660885B5C11E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8116B09D-CB90-4908-B0A2-A20EF0FEFC2E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What can we do with the synthetic data?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F1C16AC3-A793-4C97-98E4-A9B46DA2AEF9}"/>
              </a:ext>
            </a:extLst>
          </p:cNvPr>
          <p:cNvSpPr txBox="1"/>
          <p:nvPr/>
        </p:nvSpPr>
        <p:spPr>
          <a:xfrm>
            <a:off x="746214" y="2675689"/>
            <a:ext cx="3422818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Anything you can do with real data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54D2C7B5-4AB3-4028-A716-1E47F84B9305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Nothing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2A8674F3-9A34-45A7-BBED-8F1F794B9247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88128D0D-4E1F-48FB-BA21-43BA1936D3F1}"/>
              </a:ext>
            </a:extLst>
          </p:cNvPr>
          <p:cNvSpPr txBox="1"/>
          <p:nvPr/>
        </p:nvSpPr>
        <p:spPr>
          <a:xfrm>
            <a:off x="741404" y="4009762"/>
            <a:ext cx="1878223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8CEF31F3-853A-4D27-8B68-4E7205308655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E61DEB8D-CDC6-407E-9EAB-7A594A2C3F9D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What can we do with the synthetic data?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5CF9627B-44D0-4EA1-A9F7-81E060BA7214}"/>
              </a:ext>
            </a:extLst>
          </p:cNvPr>
          <p:cNvSpPr txBox="1"/>
          <p:nvPr/>
        </p:nvSpPr>
        <p:spPr>
          <a:xfrm>
            <a:off x="746214" y="2675689"/>
            <a:ext cx="3422818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Anything you can do with real data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915E285F-6488-4EA1-AE0B-3D94F08C069B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Nothing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217DB-0E55-4C30-BCB4-77ABF790F5C9}"/>
              </a:ext>
            </a:extLst>
          </p:cNvPr>
          <p:cNvSpPr txBox="1"/>
          <p:nvPr/>
        </p:nvSpPr>
        <p:spPr>
          <a:xfrm rot="541479">
            <a:off x="2097771" y="1116006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Investigate &amp; answer all your research questions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25DFC-A863-4468-9878-45BE799E4ACB}"/>
              </a:ext>
            </a:extLst>
          </p:cNvPr>
          <p:cNvSpPr txBox="1"/>
          <p:nvPr/>
        </p:nvSpPr>
        <p:spPr>
          <a:xfrm rot="20412378">
            <a:off x="2361712" y="4546872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Estimate parameters with low simulation error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44C7060-9E47-40E7-A460-04CB1583AE15}"/>
              </a:ext>
            </a:extLst>
          </p:cNvPr>
          <p:cNvSpPr txBox="1"/>
          <p:nvPr/>
        </p:nvSpPr>
        <p:spPr>
          <a:xfrm rot="21138086">
            <a:off x="5244953" y="4124447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Visualisation of association 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8DFA2A8-1626-4ABD-A1F5-06DC9745A422}"/>
              </a:ext>
            </a:extLst>
          </p:cNvPr>
          <p:cNvSpPr txBox="1"/>
          <p:nvPr/>
        </p:nvSpPr>
        <p:spPr>
          <a:xfrm>
            <a:off x="8608262" y="1038447"/>
            <a:ext cx="2051502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Getting to know the data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Use the data as a toy example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Develop &amp; validate data analysis scripts and pipelines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…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DBD5246-51C5-40F9-89DD-1316D2746188}"/>
              </a:ext>
            </a:extLst>
          </p:cNvPr>
          <p:cNvSpPr txBox="1"/>
          <p:nvPr/>
        </p:nvSpPr>
        <p:spPr>
          <a:xfrm rot="20572095">
            <a:off x="652105" y="1777118"/>
            <a:ext cx="1751514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Find out how much your colleagues earn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D421DB05-FD3D-4D4B-B845-68FC2FDE0B63}"/>
              </a:ext>
            </a:extLst>
          </p:cNvPr>
          <p:cNvSpPr txBox="1"/>
          <p:nvPr/>
        </p:nvSpPr>
        <p:spPr>
          <a:xfrm rot="634780">
            <a:off x="4567519" y="2562899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Basic correlation analysis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B7428BE4-1560-4AEC-9DC2-6C9DBD2A27D6}"/>
              </a:ext>
            </a:extLst>
          </p:cNvPr>
          <p:cNvSpPr txBox="1"/>
          <p:nvPr/>
        </p:nvSpPr>
        <p:spPr>
          <a:xfrm rot="1557162">
            <a:off x="7598719" y="4306705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Visualisation of variation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955F-AD23-4FD6-9D03-BB36DF11A8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2828157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Different methods for different use-cases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42854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EE38E99-1E4F-62DE-2876-2171615470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3720" r="23720" b="20290"/>
          <a:stretch/>
        </p:blipFill>
        <p:spPr>
          <a:xfrm>
            <a:off x="2538428" y="2601013"/>
            <a:ext cx="1110871" cy="168468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332477FF-5272-8050-8B7B-3BC093A69F1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26570"/>
          <a:stretch/>
        </p:blipFill>
        <p:spPr>
          <a:xfrm>
            <a:off x="3384041" y="1834046"/>
            <a:ext cx="1425739" cy="104692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5413C88B-AFE5-B07F-D775-A2D6F61115B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25741"/>
          <a:stretch/>
        </p:blipFill>
        <p:spPr>
          <a:xfrm>
            <a:off x="5951110" y="2880966"/>
            <a:ext cx="2222501" cy="1650413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164E3C9D-FBDD-B26F-1BCD-614700FA1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53500" y="3319470"/>
            <a:ext cx="1308100" cy="1308100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19EF03F7-69F8-9B58-ED37-13788CBEC234}"/>
              </a:ext>
            </a:extLst>
          </p:cNvPr>
          <p:cNvGrpSpPr/>
          <p:nvPr/>
        </p:nvGrpSpPr>
        <p:grpSpPr>
          <a:xfrm>
            <a:off x="8173611" y="3706172"/>
            <a:ext cx="633960" cy="315720"/>
            <a:chOff x="5841850" y="3682780"/>
            <a:chExt cx="633960" cy="315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498853AB-FEBD-24B5-4620-D2E1F4D40341}"/>
                    </a:ext>
                  </a:extLst>
                </p14:cNvPr>
                <p14:cNvContentPartPr/>
                <p14:nvPr/>
              </p14:nvContentPartPr>
              <p14:xfrm>
                <a:off x="5841850" y="3835060"/>
                <a:ext cx="633960" cy="1224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498853AB-FEBD-24B5-4620-D2E1F4D40341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823850" y="3816515"/>
                  <a:ext cx="669600" cy="4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3" name="Ink 32">
                  <a:extLst>
                    <a:ext uri="{FF2B5EF4-FFF2-40B4-BE49-F238E27FC236}">
                      <a16:creationId xmlns:a16="http://schemas.microsoft.com/office/drawing/2014/main" id="{EDC70898-CEF3-10B7-B2A1-57142D655B21}"/>
                    </a:ext>
                  </a:extLst>
                </p14:cNvPr>
                <p14:cNvContentPartPr/>
                <p14:nvPr/>
              </p14:nvContentPartPr>
              <p14:xfrm>
                <a:off x="6249370" y="3682780"/>
                <a:ext cx="212400" cy="315720"/>
              </p14:xfrm>
            </p:contentPart>
          </mc:Choice>
          <mc:Fallback xmlns="">
            <p:pic>
              <p:nvPicPr>
                <p:cNvPr id="33" name="Ink 32">
                  <a:extLst>
                    <a:ext uri="{FF2B5EF4-FFF2-40B4-BE49-F238E27FC236}">
                      <a16:creationId xmlns:a16="http://schemas.microsoft.com/office/drawing/2014/main" id="{EDC70898-CEF3-10B7-B2A1-57142D655B21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231370" y="3664780"/>
                  <a:ext cx="248040" cy="35136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E922D85-07E5-C8B7-D428-486CD76940A9}"/>
              </a:ext>
            </a:extLst>
          </p:cNvPr>
          <p:cNvSpPr/>
          <p:nvPr/>
        </p:nvSpPr>
        <p:spPr>
          <a:xfrm>
            <a:off x="8718061" y="3486472"/>
            <a:ext cx="2040869" cy="521671"/>
          </a:xfrm>
          <a:prstGeom prst="rect">
            <a:avLst/>
          </a:prstGeom>
          <a:pattFill prst="pct90">
            <a:fgClr>
              <a:srgbClr val="0063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81E1D855-186E-4204-9CC3-8B980FFAEB5E}"/>
              </a:ext>
            </a:extLst>
          </p:cNvPr>
          <p:cNvCxnSpPr/>
          <p:nvPr/>
        </p:nvCxnSpPr>
        <p:spPr>
          <a:xfrm>
            <a:off x="1026829" y="4412842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C5280E6-5550-4BC6-A2C6-F7B71E53ECE0}"/>
              </a:ext>
            </a:extLst>
          </p:cNvPr>
          <p:cNvSpPr txBox="1"/>
          <p:nvPr/>
        </p:nvSpPr>
        <p:spPr>
          <a:xfrm>
            <a:off x="757035" y="4592009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F6EB0D1-5988-4740-8853-660885B5C11E}"/>
              </a:ext>
            </a:extLst>
          </p:cNvPr>
          <p:cNvSpPr txBox="1"/>
          <p:nvPr/>
        </p:nvSpPr>
        <p:spPr>
          <a:xfrm>
            <a:off x="9587999" y="4592009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7CE33A-481F-117A-BAF4-7F0D7132813D}"/>
              </a:ext>
            </a:extLst>
          </p:cNvPr>
          <p:cNvSpPr/>
          <p:nvPr/>
        </p:nvSpPr>
        <p:spPr>
          <a:xfrm>
            <a:off x="2635257" y="3489570"/>
            <a:ext cx="4847973" cy="521671"/>
          </a:xfrm>
          <a:prstGeom prst="rect">
            <a:avLst/>
          </a:prstGeom>
          <a:pattFill prst="pct90">
            <a:fgClr>
              <a:srgbClr val="0063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F1C16AC3-A793-4C97-98E4-A9B46DA2AEF9}"/>
              </a:ext>
            </a:extLst>
          </p:cNvPr>
          <p:cNvSpPr txBox="1"/>
          <p:nvPr/>
        </p:nvSpPr>
        <p:spPr>
          <a:xfrm>
            <a:off x="2590800" y="3488021"/>
            <a:ext cx="4892429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i="1" dirty="0">
                <a:solidFill>
                  <a:schemeClr val="bg1"/>
                </a:solidFill>
                <a:latin typeface="Fira Sans" pitchFamily="34"/>
                <a:ea typeface="Fira Sans" pitchFamily="34"/>
              </a:rPr>
              <a:t>synthpop</a:t>
            </a:r>
            <a:endParaRPr lang="en-NL" sz="2800" b="0" i="1" u="none" strike="noStrike" kern="1200" cap="none" spc="0" baseline="0" dirty="0">
              <a:solidFill>
                <a:schemeClr val="bg1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58E709B7-4449-382F-7284-22BB38FB4712}"/>
              </a:ext>
            </a:extLst>
          </p:cNvPr>
          <p:cNvSpPr txBox="1"/>
          <p:nvPr/>
        </p:nvSpPr>
        <p:spPr>
          <a:xfrm>
            <a:off x="8754283" y="3486472"/>
            <a:ext cx="2004647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i="1" dirty="0" err="1">
                <a:solidFill>
                  <a:schemeClr val="bg1"/>
                </a:solidFill>
                <a:latin typeface="Fira Sans" pitchFamily="34"/>
                <a:ea typeface="Fira Sans" pitchFamily="34"/>
              </a:rPr>
              <a:t>metasynth</a:t>
            </a:r>
            <a:endParaRPr lang="en-NL" sz="2800" b="0" i="1" u="none" strike="noStrike" kern="1200" cap="none" spc="0" baseline="0" dirty="0">
              <a:solidFill>
                <a:schemeClr val="bg1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1710AF0-0C3C-867E-EA61-B6CB0C4578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00843"/>
            <a:ext cx="10515600" cy="2828157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  <a:ea typeface="Fira Code" pitchFamily="49"/>
              </a:rPr>
              <a:t>Let’s</a:t>
            </a: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 </a:t>
            </a:r>
            <a:r>
              <a:rPr lang="en-GB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  <a:ea typeface="Fira Code" pitchFamily="49"/>
              </a:rPr>
              <a:t>get started!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82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56EE-20D6-6832-9122-63206645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Icons from the noun project</a:t>
            </a:r>
            <a:endParaRPr lang="en-NL" b="1" dirty="0">
              <a:solidFill>
                <a:schemeClr val="tx1">
                  <a:lumMod val="75000"/>
                  <a:lumOff val="2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D9EF5-78AB-5009-74E0-D00C15BD0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Scientist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Justicon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Idea by Icon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house tree by LUTFI GANI AL ACHMAD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Euro by Larea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people by Alice Design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Table by Alex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Burte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Hacking by Alfredo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Paper by Egi Maulana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Scientist 2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Justicon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Question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Anggara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Putra </a:t>
            </a:r>
          </a:p>
          <a:p>
            <a:pPr marL="0" indent="0">
              <a:buNone/>
            </a:pPr>
            <a:endParaRPr lang="en-US" sz="2000" dirty="0"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Fira Code" panose="020B0809050000020004" pitchFamily="49" charset="0"/>
                <a:ea typeface="Fira Code" panose="020B0809050000020004" pitchFamily="49" charset="0"/>
                <a:hlinkClick r:id="rId2"/>
              </a:rPr>
              <a:t>https://thenounproject.com/</a:t>
            </a:r>
            <a:r>
              <a:rPr lang="en-US" sz="2000" dirty="0"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endParaRPr lang="en-NL" sz="2000" dirty="0"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198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9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94743-0992-494F-920B-9C342F5F54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Conclusions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465C1-9ABF-4870-8D29-8BFAAF5F1DC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5B11E-D8E7-4929-B746-5DFB6F51298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Note that the text is not black, but “black, text 1, lighter 25%”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makes things easier on the eyes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07CF-226F-42CA-893D-1CC8E88F01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829EB-ADB3-46BA-BC9C-CAFCDA1832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72158-EC6F-4E5A-AF6E-74ED9CA5E1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2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8BCA-2742-479B-9825-4AD7568CFE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4DC84-EF92-4120-9A34-F56F2BB65F4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CA58-0302-43E9-8CD4-4C7701166E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A78FB-EDC2-4498-8CB8-CB511862AB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E818116-9B55-4271-92D6-74AC4A53E628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F03FD2C4-F134-DD8D-6BCF-DEE9DB592E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6945"/>
          <a:stretch/>
        </p:blipFill>
        <p:spPr>
          <a:xfrm>
            <a:off x="6019800" y="1667608"/>
            <a:ext cx="2144319" cy="178097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EB5A55DA-6620-2C62-43BC-E7EEDEFBCD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7408"/>
          <a:stretch/>
        </p:blipFill>
        <p:spPr>
          <a:xfrm>
            <a:off x="3311093" y="1394558"/>
            <a:ext cx="2708707" cy="16954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BA135B-B88D-F0FE-6C45-6444CC29933A}"/>
              </a:ext>
            </a:extLst>
          </p:cNvPr>
          <p:cNvSpPr txBox="1"/>
          <p:nvPr/>
        </p:nvSpPr>
        <p:spPr>
          <a:xfrm>
            <a:off x="3048000" y="3776820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Where do you live?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How long have you lived there?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What do you earn?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404040"/>
                </a:solidFill>
                <a:latin typeface="Fira Sans" pitchFamily="34"/>
              </a:rPr>
              <a:t>How much do you spend on gifts for your friends?</a:t>
            </a:r>
          </a:p>
        </p:txBody>
      </p:sp>
    </p:spTree>
    <p:extLst>
      <p:ext uri="{BB962C8B-B14F-4D97-AF65-F5344CB8AC3E}">
        <p14:creationId xmlns:p14="http://schemas.microsoft.com/office/powerpoint/2010/main" val="4135062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E5DEB24A-E16D-AEC2-6494-1518F6446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3333" b="21481"/>
          <a:stretch/>
        </p:blipFill>
        <p:spPr>
          <a:xfrm>
            <a:off x="6096000" y="2705100"/>
            <a:ext cx="2203249" cy="18034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0C93D06-38D1-AE28-6FD1-E48CF85854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3720" r="23720" b="20290"/>
          <a:stretch/>
        </p:blipFill>
        <p:spPr>
          <a:xfrm>
            <a:off x="4426329" y="3081957"/>
            <a:ext cx="1110871" cy="168468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DDA9855-9E8C-3C39-CF2F-CE10A13FBD6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16945"/>
          <a:stretch/>
        </p:blipFill>
        <p:spPr>
          <a:xfrm>
            <a:off x="4979249" y="1511300"/>
            <a:ext cx="1269151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1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E5DEB24A-E16D-AEC2-6494-1518F6446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910" t="10988" r="28169" b="52298"/>
          <a:stretch/>
        </p:blipFill>
        <p:spPr>
          <a:xfrm>
            <a:off x="6095999" y="3231411"/>
            <a:ext cx="945661" cy="80889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02C0BDB-55AA-77BF-0D85-EB38EA996E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19316"/>
          <a:stretch/>
        </p:blipFill>
        <p:spPr>
          <a:xfrm>
            <a:off x="4481570" y="3411165"/>
            <a:ext cx="1959708" cy="158116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A18B244-0F00-AE57-AC2C-F77537C90D88}"/>
                  </a:ext>
                </a:extLst>
              </p14:cNvPr>
              <p14:cNvContentPartPr/>
              <p14:nvPr/>
            </p14:nvContentPartPr>
            <p14:xfrm>
              <a:off x="4948495" y="2465368"/>
              <a:ext cx="82440" cy="54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A18B244-0F00-AE57-AC2C-F77537C90D8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39495" y="2456368"/>
                <a:ext cx="10008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EC5B6FE-BD92-C19A-ACF0-CEA1D4E82FDC}"/>
                  </a:ext>
                </a:extLst>
              </p14:cNvPr>
              <p14:cNvContentPartPr/>
              <p14:nvPr/>
            </p14:nvContentPartPr>
            <p14:xfrm>
              <a:off x="5885575" y="2293288"/>
              <a:ext cx="16560" cy="5302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EC5B6FE-BD92-C19A-ACF0-CEA1D4E82FD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876935" y="2284648"/>
                <a:ext cx="3420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5F7DF88-1662-F2BA-79A9-3A125218DF72}"/>
                  </a:ext>
                </a:extLst>
              </p14:cNvPr>
              <p14:cNvContentPartPr/>
              <p14:nvPr/>
            </p14:nvContentPartPr>
            <p14:xfrm>
              <a:off x="6934615" y="2230648"/>
              <a:ext cx="140040" cy="526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5F7DF88-1662-F2BA-79A9-3A125218DF7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925975" y="2222008"/>
                <a:ext cx="15768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ECD8FB7-6B3C-7DE6-6668-4DA6B0664357}"/>
                  </a:ext>
                </a:extLst>
              </p14:cNvPr>
              <p14:cNvContentPartPr/>
              <p14:nvPr/>
            </p14:nvContentPartPr>
            <p14:xfrm>
              <a:off x="7511695" y="3043168"/>
              <a:ext cx="803160" cy="1882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ECD8FB7-6B3C-7DE6-6668-4DA6B066435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503055" y="3034528"/>
                <a:ext cx="8208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BD9EE65-2E2B-69A1-5008-D7E8244C2104}"/>
                  </a:ext>
                </a:extLst>
              </p14:cNvPr>
              <p14:cNvContentPartPr/>
              <p14:nvPr/>
            </p14:nvContentPartPr>
            <p14:xfrm>
              <a:off x="7603135" y="3918688"/>
              <a:ext cx="401400" cy="198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BD9EE65-2E2B-69A1-5008-D7E8244C21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594135" y="3910048"/>
                <a:ext cx="4190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49F4502-0A96-E709-EC55-ADE5F2748E55}"/>
                  </a:ext>
                </a:extLst>
              </p14:cNvPr>
              <p14:cNvContentPartPr/>
              <p14:nvPr/>
            </p14:nvContentPartPr>
            <p14:xfrm>
              <a:off x="6839935" y="4575328"/>
              <a:ext cx="234360" cy="5479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49F4502-0A96-E709-EC55-ADE5F2748E5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830935" y="4566688"/>
                <a:ext cx="25200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A74F2AA-060A-3C3D-01A0-C64F0DFAED37}"/>
                  </a:ext>
                </a:extLst>
              </p14:cNvPr>
              <p14:cNvContentPartPr/>
              <p14:nvPr/>
            </p14:nvContentPartPr>
            <p14:xfrm>
              <a:off x="6161695" y="5216488"/>
              <a:ext cx="6480" cy="4370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A74F2AA-060A-3C3D-01A0-C64F0DFAED3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52695" y="5207488"/>
                <a:ext cx="241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31BEAD6-6843-B0B6-F277-0F1A8CB3C30D}"/>
                  </a:ext>
                </a:extLst>
              </p14:cNvPr>
              <p14:cNvContentPartPr/>
              <p14:nvPr/>
            </p14:nvContentPartPr>
            <p14:xfrm>
              <a:off x="4620175" y="5169688"/>
              <a:ext cx="360000" cy="6724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31BEAD6-6843-B0B6-F277-0F1A8CB3C30D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611175" y="5160688"/>
                <a:ext cx="377640" cy="69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BC3CDD8-E732-07B0-8EAC-F17BA6566B9F}"/>
                  </a:ext>
                </a:extLst>
              </p14:cNvPr>
              <p14:cNvContentPartPr/>
              <p14:nvPr/>
            </p14:nvContentPartPr>
            <p14:xfrm>
              <a:off x="3727375" y="4450408"/>
              <a:ext cx="643320" cy="11232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BC3CDD8-E732-07B0-8EAC-F17BA6566B9F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718375" y="4441768"/>
                <a:ext cx="66096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CE56B7A8-32DF-01FA-E77D-DD9460402EB6}"/>
                  </a:ext>
                </a:extLst>
              </p14:cNvPr>
              <p14:cNvContentPartPr/>
              <p14:nvPr/>
            </p14:nvContentPartPr>
            <p14:xfrm>
              <a:off x="3690655" y="3504688"/>
              <a:ext cx="883080" cy="1958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CE56B7A8-32DF-01FA-E77D-DD9460402EB6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681655" y="3496048"/>
                <a:ext cx="900720" cy="21348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8014169D-F350-AFB1-19A2-782BDA2B52FA}"/>
              </a:ext>
            </a:extLst>
          </p:cNvPr>
          <p:cNvSpPr txBox="1"/>
          <p:nvPr/>
        </p:nvSpPr>
        <p:spPr>
          <a:xfrm>
            <a:off x="2662582" y="919799"/>
            <a:ext cx="686683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en-GB" sz="2800" i="1" dirty="0">
                <a:solidFill>
                  <a:srgbClr val="404040"/>
                </a:solidFill>
                <a:latin typeface="Fira Sans" pitchFamily="34"/>
              </a:rPr>
              <a:t>“More generous gifting behaviour in </a:t>
            </a:r>
          </a:p>
          <a:p>
            <a:pPr lvl="0">
              <a:lnSpc>
                <a:spcPct val="100000"/>
              </a:lnSpc>
            </a:pPr>
            <a:r>
              <a:rPr lang="en-GB" sz="2800" i="1" dirty="0">
                <a:solidFill>
                  <a:srgbClr val="404040"/>
                </a:solidFill>
                <a:latin typeface="Fira Sans" pitchFamily="34"/>
              </a:rPr>
              <a:t> greener neighbourhoods”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FB717710-DC46-A1DB-232F-135EFAA32045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629" y="4268401"/>
            <a:ext cx="680840" cy="66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61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BF50F7-38F3-1953-583D-B6B54E756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5870"/>
          <a:stretch/>
        </p:blipFill>
        <p:spPr>
          <a:xfrm>
            <a:off x="5431138" y="2704123"/>
            <a:ext cx="2173783" cy="1828800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163AA25-5732-518D-A75C-E7FD272C53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67280" y="2135798"/>
            <a:ext cx="1136650" cy="113665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F785200-C660-5F40-FE99-88F5435FDF9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19316"/>
          <a:stretch/>
        </p:blipFill>
        <p:spPr>
          <a:xfrm>
            <a:off x="4451284" y="2317988"/>
            <a:ext cx="1959708" cy="158116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F7C74130-0DA1-9E2E-FBB5-29C3389B97A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28910" t="10988" r="28169" b="52298"/>
          <a:stretch/>
        </p:blipFill>
        <p:spPr>
          <a:xfrm>
            <a:off x="4468381" y="3868365"/>
            <a:ext cx="945661" cy="808892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42C91611-FD4F-B89D-CC47-0CD8543633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798" y="3002309"/>
            <a:ext cx="680840" cy="66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46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FFAFB9-4990-17BE-F983-AB7B2DDD44D0}"/>
              </a:ext>
            </a:extLst>
          </p:cNvPr>
          <p:cNvSpPr txBox="1"/>
          <p:nvPr/>
        </p:nvSpPr>
        <p:spPr>
          <a:xfrm>
            <a:off x="2139461" y="3145637"/>
            <a:ext cx="7913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my_data</a:t>
            </a:r>
            <a:r>
              <a:rPr lang="en-US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read_csv</a:t>
            </a:r>
            <a:r>
              <a:rPr lang="en-US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("super_private_data_file.csv")</a:t>
            </a:r>
            <a:endParaRPr lang="en-NL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427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4EC-98F2-4F75-9CA1-87EFEAA5A83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765909"/>
            <a:ext cx="10515600" cy="5726962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Open data not allowed, options: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Data just not available, good luck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“Data available upon reasonable request”</a:t>
            </a:r>
            <a:endParaRPr lang="en-GB" dirty="0">
              <a:solidFill>
                <a:srgbClr val="404040"/>
              </a:solidFill>
              <a:latin typeface="Fira Sans" pitchFamily="34"/>
              <a:sym typeface="Wingdings" panose="05000000000000000000" pitchFamily="2" charset="2"/>
            </a:endParaRP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Data is part of a large project with data access procedures</a:t>
            </a:r>
          </a:p>
          <a:p>
            <a:pPr lvl="0">
              <a:lnSpc>
                <a:spcPct val="100000"/>
              </a:lnSpc>
            </a:pPr>
            <a:endParaRPr lang="en-GB" i="1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i="1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 algn="ctr">
              <a:lnSpc>
                <a:spcPct val="100000"/>
              </a:lnSpc>
              <a:buNone/>
            </a:pPr>
            <a:r>
              <a:rPr lang="en-GB" i="1" dirty="0">
                <a:solidFill>
                  <a:srgbClr val="404040"/>
                </a:solidFill>
                <a:latin typeface="Fira Sans" pitchFamily="34"/>
              </a:rPr>
              <a:t>I just want to check out the script to learn from the cool analysis!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Solution: publish open synthetic data with your open materials</a:t>
            </a:r>
          </a:p>
          <a:p>
            <a:pPr lvl="0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184465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1554</Words>
  <Application>Microsoft Office PowerPoint</Application>
  <PresentationFormat>Widescreen</PresentationFormat>
  <Paragraphs>214</Paragraphs>
  <Slides>38</Slides>
  <Notes>8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Cambria Math</vt:lpstr>
      <vt:lpstr>Calibri</vt:lpstr>
      <vt:lpstr>Arial</vt:lpstr>
      <vt:lpstr>Calibri Light</vt:lpstr>
      <vt:lpstr>Fira Code</vt:lpstr>
      <vt:lpstr>Fira Sans</vt:lpstr>
      <vt:lpstr>Office Theme</vt:lpstr>
      <vt:lpstr>PowerPoint Presentation</vt:lpstr>
      <vt:lpstr>Imagine..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will we do this morning?</vt:lpstr>
      <vt:lpstr>A primer on synthetic data</vt:lpstr>
      <vt:lpstr>Preface: tidy data</vt:lpstr>
      <vt:lpstr>Synthetic data (EJ’s definition)</vt:lpstr>
      <vt:lpstr>To create synthetic data, you need a generative model</vt:lpstr>
      <vt:lpstr>Generative model</vt:lpstr>
      <vt:lpstr>Generative model</vt:lpstr>
      <vt:lpstr>PowerPoint Presentation</vt:lpstr>
      <vt:lpstr>Generative model</vt:lpstr>
      <vt:lpstr>How to make sense of all of these models for creating synthetic data in the real world?</vt:lpstr>
      <vt:lpstr>The privacy-utility tradeoff</vt:lpstr>
      <vt:lpstr>Utility vs. privacy</vt:lpstr>
      <vt:lpstr>Utility vs. privacy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Different methods for different use-cases</vt:lpstr>
      <vt:lpstr>Let’s get started!</vt:lpstr>
      <vt:lpstr>Icons from the noun project</vt:lpstr>
      <vt:lpstr>Conclusions</vt:lpstr>
      <vt:lpstr>Default light slide</vt:lpstr>
      <vt:lpstr>Is this an impact slide?</vt:lpstr>
      <vt:lpstr>Default light slide</vt:lpstr>
      <vt:lpstr>Default dark slide</vt:lpstr>
      <vt:lpstr>Is this an impact slide?</vt:lpstr>
      <vt:lpstr>Here is an impactful slide with a sentence on 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67</cp:revision>
  <dcterms:created xsi:type="dcterms:W3CDTF">2020-09-17T14:27:00Z</dcterms:created>
  <dcterms:modified xsi:type="dcterms:W3CDTF">2022-09-01T07:10:29Z</dcterms:modified>
</cp:coreProperties>
</file>

<file path=docProps/thumbnail.jpeg>
</file>